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hew Safarian" initials="" lastIdx="2" clrIdx="0"/>
  <p:cmAuthor id="1" name="Sasha Beeko"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1-13T10:06:55.162" idx="2">
    <p:pos x="6000" y="100"/>
    <p:text>_Marked as resolved_</p:text>
  </p:cm>
  <p:cm authorId="1" dt="2019-01-13T10:14:51.549" idx="1">
    <p:pos x="6000" y="200"/>
    <p:text>_Re-opened_</p:text>
  </p:cm>
  <p:cm authorId="1" dt="2019-01-13T10:15:34.053" idx="2">
    <p:pos x="6000" y="300"/>
    <p:text>_Marked as resolved_</p:text>
  </p:cm>
  <p:cm authorId="0" dt="2019-01-13T10:15:51.323" idx="1">
    <p:pos x="6000" y="0"/>
    <p:text>+sashabeeko@googlemail.com Good work! Have you got any new student pics?  Not the end of the world if not.</p:text>
  </p:cm>
  <p:cm authorId="1" dt="2019-01-13T10:15:51.323" idx="3">
    <p:pos x="6000" y="400"/>
    <p:text>_Re-opened_</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2358759E-FDE0-45D6-8718-30DD23EF1D37}" type="datetimeFigureOut">
              <a:rPr lang="en-GB" smtClean="0"/>
              <a:t>15/01/2019</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ABF817A-962F-4C26-9F6C-70D6531A8B6F}" type="slidenum">
              <a:rPr lang="en-GB" smtClean="0"/>
              <a:t>‹#›</a:t>
            </a:fld>
            <a:endParaRPr lang="en-GB"/>
          </a:p>
        </p:txBody>
      </p:sp>
    </p:spTree>
    <p:extLst>
      <p:ext uri="{BB962C8B-B14F-4D97-AF65-F5344CB8AC3E}">
        <p14:creationId xmlns:p14="http://schemas.microsoft.com/office/powerpoint/2010/main" val="79813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24202"/>
            <a:ext cx="5486400" cy="447556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18315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Mat - mem stick.</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Sash - resources.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MAT</a:t>
            </a:r>
            <a:endParaRPr>
              <a:solidFill>
                <a:schemeClr val="dk1"/>
              </a:solidFill>
            </a:endParaRPr>
          </a:p>
        </p:txBody>
      </p:sp>
      <p:sp>
        <p:nvSpPr>
          <p:cNvPr id="82" name="Google Shape;82;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MAT</a:t>
            </a:r>
            <a:endParaRPr/>
          </a:p>
        </p:txBody>
      </p:sp>
      <p:sp>
        <p:nvSpPr>
          <p:cNvPr id="149" name="Google Shape;149;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SASH</a:t>
            </a:r>
            <a:endParaRPr/>
          </a:p>
        </p:txBody>
      </p:sp>
      <p:sp>
        <p:nvSpPr>
          <p:cNvPr id="156" name="Google Shape;156;p1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SASH</a:t>
            </a:r>
            <a:endParaRPr/>
          </a:p>
        </p:txBody>
      </p:sp>
      <p:sp>
        <p:nvSpPr>
          <p:cNvPr id="163" name="Google Shape;163;p1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MAT</a:t>
            </a:r>
            <a:endParaRPr/>
          </a:p>
        </p:txBody>
      </p:sp>
      <p:sp>
        <p:nvSpPr>
          <p:cNvPr id="170" name="Google Shape;170;p1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SASH</a:t>
            </a:r>
            <a:endParaRPr/>
          </a:p>
        </p:txBody>
      </p:sp>
      <p:sp>
        <p:nvSpPr>
          <p:cNvPr id="178" name="Google Shape;178;p1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MAT</a:t>
            </a:r>
            <a:endParaRPr/>
          </a:p>
        </p:txBody>
      </p:sp>
      <p:sp>
        <p:nvSpPr>
          <p:cNvPr id="186" name="Google Shape;186;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SASH</a:t>
            </a:r>
            <a:endParaRPr/>
          </a:p>
        </p:txBody>
      </p:sp>
      <p:sp>
        <p:nvSpPr>
          <p:cNvPr id="192" name="Google Shape;192;p1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TOGETHER</a:t>
            </a:r>
            <a:endParaRPr/>
          </a:p>
        </p:txBody>
      </p:sp>
      <p:sp>
        <p:nvSpPr>
          <p:cNvPr id="198" name="Google Shape;198;p1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SASH</a:t>
            </a:r>
            <a:endParaRPr/>
          </a:p>
        </p:txBody>
      </p:sp>
      <p:sp>
        <p:nvSpPr>
          <p:cNvPr id="91" name="Google Shape;91;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MAT</a:t>
            </a:r>
            <a:endParaRPr/>
          </a:p>
        </p:txBody>
      </p:sp>
      <p:sp>
        <p:nvSpPr>
          <p:cNvPr id="104" name="Google Shape;104;p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MAT</a:t>
            </a:r>
            <a:endParaRPr/>
          </a:p>
        </p:txBody>
      </p:sp>
      <p:sp>
        <p:nvSpPr>
          <p:cNvPr id="110" name="Google Shape;110;p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Sasha to change - Build the biggest standalone tower out of x3 A3 paper. </a:t>
            </a:r>
            <a:endParaRPr/>
          </a:p>
          <a:p>
            <a:pPr marL="0" lvl="0" indent="0" algn="l" rtl="0">
              <a:spcBef>
                <a:spcPts val="0"/>
              </a:spcBef>
              <a:spcAft>
                <a:spcPts val="0"/>
              </a:spcAft>
              <a:buNone/>
            </a:pPr>
            <a:r>
              <a:rPr lang="en-GB"/>
              <a:t>What are the three essential things that would make this project successful? (What would you teach first?)</a:t>
            </a:r>
            <a:endParaRPr/>
          </a:p>
          <a:p>
            <a:pPr marL="0" lvl="0" indent="0" algn="l" rtl="0">
              <a:spcBef>
                <a:spcPts val="0"/>
              </a:spcBef>
              <a:spcAft>
                <a:spcPts val="0"/>
              </a:spcAft>
              <a:buNone/>
            </a:pPr>
            <a:r>
              <a:rPr lang="en-GB"/>
              <a:t>SASH</a:t>
            </a:r>
            <a:endParaRPr/>
          </a:p>
        </p:txBody>
      </p:sp>
      <p:sp>
        <p:nvSpPr>
          <p:cNvPr id="116" name="Google Shape;116;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MAT</a:t>
            </a:r>
            <a:endParaRPr/>
          </a:p>
        </p:txBody>
      </p:sp>
      <p:sp>
        <p:nvSpPr>
          <p:cNvPr id="122" name="Google Shape;122;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SASH</a:t>
            </a:r>
            <a:endParaRPr/>
          </a:p>
        </p:txBody>
      </p:sp>
      <p:sp>
        <p:nvSpPr>
          <p:cNvPr id="129" name="Google Shape;129;p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MAT</a:t>
            </a:r>
            <a:endParaRPr/>
          </a:p>
        </p:txBody>
      </p:sp>
      <p:sp>
        <p:nvSpPr>
          <p:cNvPr id="136" name="Google Shape;136;p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SASH</a:t>
            </a:r>
            <a:endParaRPr/>
          </a:p>
        </p:txBody>
      </p:sp>
      <p:sp>
        <p:nvSpPr>
          <p:cNvPr id="142" name="Google Shape;142;p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85" name="Google Shape;85;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86" name="Google Shape;86;p13"/>
          <p:cNvPicPr preferRelativeResize="0"/>
          <p:nvPr/>
        </p:nvPicPr>
        <p:blipFill>
          <a:blip r:embed="rId3">
            <a:alphaModFix/>
          </a:blip>
          <a:stretch>
            <a:fillRect/>
          </a:stretch>
        </p:blipFill>
        <p:spPr>
          <a:xfrm>
            <a:off x="0" y="0"/>
            <a:ext cx="9144000" cy="6858000"/>
          </a:xfrm>
          <a:prstGeom prst="rect">
            <a:avLst/>
          </a:prstGeom>
          <a:noFill/>
          <a:ln>
            <a:noFill/>
          </a:ln>
        </p:spPr>
      </p:pic>
      <p:sp>
        <p:nvSpPr>
          <p:cNvPr id="87" name="Google Shape;87;p13"/>
          <p:cNvSpPr txBox="1"/>
          <p:nvPr/>
        </p:nvSpPr>
        <p:spPr>
          <a:xfrm>
            <a:off x="179500" y="5310850"/>
            <a:ext cx="3384300" cy="1452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chemeClr val="dk1"/>
                </a:solidFill>
                <a:latin typeface="Arial"/>
                <a:ea typeface="Arial"/>
                <a:cs typeface="Arial"/>
                <a:sym typeface="Arial"/>
              </a:rPr>
              <a:t>Mathew Safarian</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Assistant Headteacher –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St Francis of Assisi Primary School </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(Notting Hill)</a:t>
            </a:r>
            <a:endParaRPr sz="1800">
              <a:solidFill>
                <a:schemeClr val="dk1"/>
              </a:solidFill>
              <a:latin typeface="Arial"/>
              <a:ea typeface="Arial"/>
              <a:cs typeface="Arial"/>
              <a:sym typeface="Arial"/>
            </a:endParaRPr>
          </a:p>
        </p:txBody>
      </p:sp>
      <p:sp>
        <p:nvSpPr>
          <p:cNvPr id="88" name="Google Shape;88;p13"/>
          <p:cNvSpPr txBox="1"/>
          <p:nvPr/>
        </p:nvSpPr>
        <p:spPr>
          <a:xfrm>
            <a:off x="6321925" y="5310850"/>
            <a:ext cx="2644200" cy="1282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rPr>
              <a:t>Sasha Marius-Beeko</a:t>
            </a:r>
            <a:endParaRPr/>
          </a:p>
          <a:p>
            <a:pPr marL="0" marR="0" lvl="0" indent="0" algn="l" rtl="0">
              <a:spcBef>
                <a:spcPts val="0"/>
              </a:spcBef>
              <a:spcAft>
                <a:spcPts val="0"/>
              </a:spcAft>
              <a:buNone/>
            </a:pPr>
            <a:r>
              <a:rPr lang="en-GB" sz="1800">
                <a:solidFill>
                  <a:schemeClr val="dk1"/>
                </a:solidFill>
              </a:rPr>
              <a:t>Teaching and Learning Lead</a:t>
            </a:r>
            <a:endParaRPr sz="1800">
              <a:solidFill>
                <a:schemeClr val="dk1"/>
              </a:solidFill>
            </a:endParaRPr>
          </a:p>
          <a:p>
            <a:pPr marL="0" marR="0" lvl="0" indent="0" algn="l" rtl="0">
              <a:spcBef>
                <a:spcPts val="0"/>
              </a:spcBef>
              <a:spcAft>
                <a:spcPts val="0"/>
              </a:spcAft>
              <a:buNone/>
            </a:pPr>
            <a:r>
              <a:rPr lang="en-GB" sz="1800">
                <a:solidFill>
                  <a:schemeClr val="dk1"/>
                </a:solidFill>
              </a:rPr>
              <a:t>George Eliot Primary</a:t>
            </a:r>
            <a:endParaRPr sz="1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descr="Image result for cirque du soleil ovo"/>
          <p:cNvPicPr preferRelativeResize="0"/>
          <p:nvPr/>
        </p:nvPicPr>
        <p:blipFill rotWithShape="1">
          <a:blip r:embed="rId3">
            <a:alphaModFix/>
          </a:blip>
          <a:srcRect/>
          <a:stretch/>
        </p:blipFill>
        <p:spPr>
          <a:xfrm>
            <a:off x="0" y="0"/>
            <a:ext cx="9168340" cy="6858000"/>
          </a:xfrm>
          <a:prstGeom prst="rect">
            <a:avLst/>
          </a:prstGeom>
          <a:noFill/>
          <a:ln>
            <a:noFill/>
          </a:ln>
        </p:spPr>
      </p:pic>
      <p:sp>
        <p:nvSpPr>
          <p:cNvPr id="152" name="Google Shape;152;p22"/>
          <p:cNvSpPr txBox="1">
            <a:spLocks noGrp="1"/>
          </p:cNvSpPr>
          <p:nvPr>
            <p:ph type="title"/>
          </p:nvPr>
        </p:nvSpPr>
        <p:spPr>
          <a:xfrm>
            <a:off x="395536" y="260648"/>
            <a:ext cx="82296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Arial"/>
              <a:buNone/>
            </a:pPr>
            <a:r>
              <a:rPr lang="en-GB" sz="3200">
                <a:latin typeface="Arial"/>
                <a:ea typeface="Arial"/>
                <a:cs typeface="Arial"/>
                <a:sym typeface="Arial"/>
              </a:rPr>
              <a:t>Suggested teaching programme and activities</a:t>
            </a:r>
            <a:endParaRPr sz="3200">
              <a:latin typeface="Arial"/>
              <a:ea typeface="Arial"/>
              <a:cs typeface="Arial"/>
              <a:sym typeface="Arial"/>
            </a:endParaRPr>
          </a:p>
        </p:txBody>
      </p:sp>
      <p:sp>
        <p:nvSpPr>
          <p:cNvPr id="153" name="Google Shape;153;p22"/>
          <p:cNvSpPr txBox="1"/>
          <p:nvPr/>
        </p:nvSpPr>
        <p:spPr>
          <a:xfrm>
            <a:off x="179512" y="1484784"/>
            <a:ext cx="8712968" cy="397031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Sessions 3 &amp; 4: Construct a Prototype (Engineer visit one)</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Use a planning sheet to help them develop their initial designs. You could use a sheet individually or in groups. In an initial session, each of the team members can draw four designs before choosing one and refining it further. Students work as a team to create a ‘working’ model of their design. Throughout this process, encourage the students to refer to the original design brief as well as their findings from the first week.</a:t>
            </a:r>
            <a:endParaRPr sz="2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descr="Image result for cirque du soleil ovo"/>
          <p:cNvPicPr preferRelativeResize="0"/>
          <p:nvPr/>
        </p:nvPicPr>
        <p:blipFill rotWithShape="1">
          <a:blip r:embed="rId3">
            <a:alphaModFix/>
          </a:blip>
          <a:srcRect/>
          <a:stretch/>
        </p:blipFill>
        <p:spPr>
          <a:xfrm>
            <a:off x="0" y="0"/>
            <a:ext cx="9168340" cy="6858000"/>
          </a:xfrm>
          <a:prstGeom prst="rect">
            <a:avLst/>
          </a:prstGeom>
          <a:noFill/>
          <a:ln>
            <a:noFill/>
          </a:ln>
        </p:spPr>
      </p:pic>
      <p:sp>
        <p:nvSpPr>
          <p:cNvPr id="159" name="Google Shape;159;p23"/>
          <p:cNvSpPr txBox="1">
            <a:spLocks noGrp="1"/>
          </p:cNvSpPr>
          <p:nvPr>
            <p:ph type="title"/>
          </p:nvPr>
        </p:nvSpPr>
        <p:spPr>
          <a:xfrm>
            <a:off x="395536" y="260648"/>
            <a:ext cx="82296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Arial"/>
              <a:buNone/>
            </a:pPr>
            <a:r>
              <a:rPr lang="en-GB" sz="3200">
                <a:latin typeface="Arial"/>
                <a:ea typeface="Arial"/>
                <a:cs typeface="Arial"/>
                <a:sym typeface="Arial"/>
              </a:rPr>
              <a:t>Suggested teaching programme and activities</a:t>
            </a:r>
            <a:endParaRPr sz="3200">
              <a:latin typeface="Arial"/>
              <a:ea typeface="Arial"/>
              <a:cs typeface="Arial"/>
              <a:sym typeface="Arial"/>
            </a:endParaRPr>
          </a:p>
        </p:txBody>
      </p:sp>
      <p:sp>
        <p:nvSpPr>
          <p:cNvPr id="160" name="Google Shape;160;p23"/>
          <p:cNvSpPr txBox="1"/>
          <p:nvPr/>
        </p:nvSpPr>
        <p:spPr>
          <a:xfrm>
            <a:off x="179512" y="1484784"/>
            <a:ext cx="8712968" cy="526297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Session 5: Detailed Design</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Have the students test their prototype against the original design brief. They should identify any weaknesses in the design and any other aspect that can be improved. They should then go through the design process again, using the planning sheet, to finalise their prototype.</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Sessions 6 &amp; 7: Manufacture (Engineer visit two)</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With their improved designs, students should produce a final product of their work, paying careful attention to the details of their design and ensuring that all mechanisms work correctly.</a:t>
            </a:r>
            <a:endParaRPr sz="2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4" descr="Image result for cirque du soleil ovo"/>
          <p:cNvPicPr preferRelativeResize="0"/>
          <p:nvPr/>
        </p:nvPicPr>
        <p:blipFill rotWithShape="1">
          <a:blip r:embed="rId3">
            <a:alphaModFix/>
          </a:blip>
          <a:srcRect/>
          <a:stretch/>
        </p:blipFill>
        <p:spPr>
          <a:xfrm>
            <a:off x="0" y="0"/>
            <a:ext cx="9168340" cy="6858000"/>
          </a:xfrm>
          <a:prstGeom prst="rect">
            <a:avLst/>
          </a:prstGeom>
          <a:noFill/>
          <a:ln>
            <a:noFill/>
          </a:ln>
        </p:spPr>
      </p:pic>
      <p:sp>
        <p:nvSpPr>
          <p:cNvPr id="166" name="Google Shape;166;p24"/>
          <p:cNvSpPr txBox="1">
            <a:spLocks noGrp="1"/>
          </p:cNvSpPr>
          <p:nvPr>
            <p:ph type="title"/>
          </p:nvPr>
        </p:nvSpPr>
        <p:spPr>
          <a:xfrm>
            <a:off x="395536" y="260648"/>
            <a:ext cx="82296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Arial"/>
              <a:buNone/>
            </a:pPr>
            <a:r>
              <a:rPr lang="en-GB" sz="3200">
                <a:latin typeface="Arial"/>
                <a:ea typeface="Arial"/>
                <a:cs typeface="Arial"/>
                <a:sym typeface="Arial"/>
              </a:rPr>
              <a:t>Suggested teaching programme and activities</a:t>
            </a:r>
            <a:endParaRPr sz="3200">
              <a:latin typeface="Arial"/>
              <a:ea typeface="Arial"/>
              <a:cs typeface="Arial"/>
              <a:sym typeface="Arial"/>
            </a:endParaRPr>
          </a:p>
        </p:txBody>
      </p:sp>
      <p:sp>
        <p:nvSpPr>
          <p:cNvPr id="167" name="Google Shape;167;p24"/>
          <p:cNvSpPr txBox="1"/>
          <p:nvPr/>
        </p:nvSpPr>
        <p:spPr>
          <a:xfrm>
            <a:off x="179512" y="1484784"/>
            <a:ext cx="8712968" cy="397031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Session 8: Evaluate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Students will need to test the product again and evaluate its effectiveness, relative to the brief.  An informal presentation will need to be made that explains the design brief and specification generated as a group for the Presentation Day at the Royal Albert Hall – presentations will be done in three sets of 5 schools (whilst the remainder of the schools visit these five stations) so students are not expected to present to the entire room.</a:t>
            </a:r>
            <a:endParaRPr sz="2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5" descr="Image result for cirque du soleil ovo"/>
          <p:cNvPicPr preferRelativeResize="0"/>
          <p:nvPr/>
        </p:nvPicPr>
        <p:blipFill rotWithShape="1">
          <a:blip r:embed="rId3">
            <a:alphaModFix/>
          </a:blip>
          <a:srcRect/>
          <a:stretch/>
        </p:blipFill>
        <p:spPr>
          <a:xfrm>
            <a:off x="0" y="0"/>
            <a:ext cx="9133814" cy="6858001"/>
          </a:xfrm>
          <a:prstGeom prst="rect">
            <a:avLst/>
          </a:prstGeom>
          <a:noFill/>
          <a:ln>
            <a:noFill/>
          </a:ln>
        </p:spPr>
      </p:pic>
      <p:sp>
        <p:nvSpPr>
          <p:cNvPr id="173" name="Google Shape;173;p25"/>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GB"/>
              <a:t>Our sequence!</a:t>
            </a:r>
            <a:endParaRPr/>
          </a:p>
        </p:txBody>
      </p:sp>
      <p:sp>
        <p:nvSpPr>
          <p:cNvPr id="174" name="Google Shape;174;p25"/>
          <p:cNvSpPr txBox="1">
            <a:spLocks noGrp="1"/>
          </p:cNvSpPr>
          <p:nvPr>
            <p:ph type="body" idx="1"/>
          </p:nvPr>
        </p:nvSpPr>
        <p:spPr>
          <a:xfrm>
            <a:off x="111125" y="1196750"/>
            <a:ext cx="8853300" cy="5391300"/>
          </a:xfrm>
          <a:prstGeom prst="rect">
            <a:avLst/>
          </a:prstGeom>
          <a:solidFill>
            <a:schemeClr val="lt1"/>
          </a:solid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B050"/>
              </a:buClr>
              <a:buSzPts val="2400"/>
              <a:buAutoNum type="arabicPeriod"/>
            </a:pPr>
            <a:r>
              <a:rPr lang="en-GB" sz="2400">
                <a:solidFill>
                  <a:srgbClr val="00B050"/>
                </a:solidFill>
              </a:rPr>
              <a:t>Front cover page.</a:t>
            </a:r>
            <a:endParaRPr/>
          </a:p>
          <a:p>
            <a:pPr marL="514350" lvl="0" indent="-514350" algn="l" rtl="0">
              <a:spcBef>
                <a:spcPts val="480"/>
              </a:spcBef>
              <a:spcAft>
                <a:spcPts val="0"/>
              </a:spcAft>
              <a:buClr>
                <a:srgbClr val="00B050"/>
              </a:buClr>
              <a:buSzPts val="2400"/>
              <a:buAutoNum type="arabicPeriod"/>
            </a:pPr>
            <a:r>
              <a:rPr lang="en-GB" sz="2400">
                <a:solidFill>
                  <a:srgbClr val="00B050"/>
                </a:solidFill>
              </a:rPr>
              <a:t>Explore </a:t>
            </a:r>
            <a:r>
              <a:rPr lang="en-GB" sz="2400" i="1">
                <a:solidFill>
                  <a:srgbClr val="00B050"/>
                </a:solidFill>
              </a:rPr>
              <a:t>what engineering means to you</a:t>
            </a:r>
            <a:r>
              <a:rPr lang="en-GB" sz="2400">
                <a:solidFill>
                  <a:srgbClr val="00B050"/>
                </a:solidFill>
              </a:rPr>
              <a:t> (use of ICT/HW) - look at examples of engineering around us!</a:t>
            </a:r>
            <a:endParaRPr sz="2400">
              <a:solidFill>
                <a:srgbClr val="00B050"/>
              </a:solidFill>
            </a:endParaRPr>
          </a:p>
          <a:p>
            <a:pPr marL="514350" lvl="0" indent="-514350" algn="l" rtl="0">
              <a:spcBef>
                <a:spcPts val="480"/>
              </a:spcBef>
              <a:spcAft>
                <a:spcPts val="0"/>
              </a:spcAft>
              <a:buClr>
                <a:srgbClr val="7030A0"/>
              </a:buClr>
              <a:buSzPts val="2400"/>
              <a:buAutoNum type="arabicPeriod"/>
            </a:pPr>
            <a:r>
              <a:rPr lang="en-GB" sz="2400">
                <a:solidFill>
                  <a:srgbClr val="7030A0"/>
                </a:solidFill>
              </a:rPr>
              <a:t>Group task (spaghetti structures/paper bridges etc.)</a:t>
            </a:r>
            <a:endParaRPr/>
          </a:p>
          <a:p>
            <a:pPr marL="514350" lvl="0" indent="-514350" algn="l" rtl="0">
              <a:spcBef>
                <a:spcPts val="480"/>
              </a:spcBef>
              <a:spcAft>
                <a:spcPts val="0"/>
              </a:spcAft>
              <a:buClr>
                <a:srgbClr val="7030A0"/>
              </a:buClr>
              <a:buSzPts val="2400"/>
              <a:buAutoNum type="arabicPeriod"/>
            </a:pPr>
            <a:r>
              <a:rPr lang="en-GB" sz="2400">
                <a:solidFill>
                  <a:srgbClr val="7030A0"/>
                </a:solidFill>
              </a:rPr>
              <a:t>Create three design ideas as a group.  Annotate through labelled diagrams what will be used and how it will work.</a:t>
            </a:r>
            <a:endParaRPr/>
          </a:p>
          <a:p>
            <a:pPr marL="514350" lvl="0" indent="-514350" algn="l" rtl="0">
              <a:spcBef>
                <a:spcPts val="480"/>
              </a:spcBef>
              <a:spcAft>
                <a:spcPts val="0"/>
              </a:spcAft>
              <a:buClr>
                <a:srgbClr val="7030A0"/>
              </a:buClr>
              <a:buSzPts val="2400"/>
              <a:buAutoNum type="arabicPeriod"/>
            </a:pPr>
            <a:r>
              <a:rPr lang="en-GB" sz="2400">
                <a:solidFill>
                  <a:srgbClr val="7030A0"/>
                </a:solidFill>
              </a:rPr>
              <a:t>Refine ideas to one chosen design brief.  Create a page detailing exactly what will happen and how you will get there.</a:t>
            </a:r>
            <a:endParaRPr/>
          </a:p>
          <a:p>
            <a:pPr marL="514350" lvl="0" indent="-514350" algn="l" rtl="0">
              <a:spcBef>
                <a:spcPts val="480"/>
              </a:spcBef>
              <a:spcAft>
                <a:spcPts val="0"/>
              </a:spcAft>
              <a:buClr>
                <a:srgbClr val="FF0000"/>
              </a:buClr>
              <a:buSzPts val="2400"/>
              <a:buAutoNum type="arabicPeriod"/>
            </a:pPr>
            <a:r>
              <a:rPr lang="en-GB" sz="2400">
                <a:solidFill>
                  <a:srgbClr val="FF0000"/>
                </a:solidFill>
              </a:rPr>
              <a:t>Begin the constructing (Rolls Royce visit 1).</a:t>
            </a:r>
            <a:endParaRPr/>
          </a:p>
          <a:p>
            <a:pPr marL="514350" lvl="0" indent="-514350" algn="l" rtl="0">
              <a:spcBef>
                <a:spcPts val="480"/>
              </a:spcBef>
              <a:spcAft>
                <a:spcPts val="0"/>
              </a:spcAft>
              <a:buClr>
                <a:srgbClr val="7030A0"/>
              </a:buClr>
              <a:buSzPts val="2400"/>
              <a:buAutoNum type="arabicPeriod"/>
            </a:pPr>
            <a:r>
              <a:rPr lang="en-GB" sz="2400">
                <a:solidFill>
                  <a:srgbClr val="7030A0"/>
                </a:solidFill>
              </a:rPr>
              <a:t>Evaluate and adapt plans following visit. Continue constructing.</a:t>
            </a:r>
            <a:endParaRPr/>
          </a:p>
          <a:p>
            <a:pPr marL="514350" lvl="0" indent="-514350" algn="l" rtl="0">
              <a:spcBef>
                <a:spcPts val="480"/>
              </a:spcBef>
              <a:spcAft>
                <a:spcPts val="0"/>
              </a:spcAft>
              <a:buClr>
                <a:srgbClr val="FF0000"/>
              </a:buClr>
              <a:buSzPts val="2400"/>
              <a:buAutoNum type="arabicPeriod"/>
            </a:pPr>
            <a:r>
              <a:rPr lang="en-GB" sz="2400">
                <a:solidFill>
                  <a:srgbClr val="FF0000"/>
                </a:solidFill>
              </a:rPr>
              <a:t>Construction continues (Rolls Royce visit 2).</a:t>
            </a:r>
            <a:endParaRPr/>
          </a:p>
          <a:p>
            <a:pPr marL="514350" lvl="0" indent="-514350" algn="l" rtl="0">
              <a:spcBef>
                <a:spcPts val="480"/>
              </a:spcBef>
              <a:spcAft>
                <a:spcPts val="0"/>
              </a:spcAft>
              <a:buClr>
                <a:schemeClr val="accent5"/>
              </a:buClr>
              <a:buSzPts val="2400"/>
              <a:buAutoNum type="arabicPeriod"/>
            </a:pPr>
            <a:r>
              <a:rPr lang="en-GB" sz="2400">
                <a:solidFill>
                  <a:schemeClr val="accent5"/>
                </a:solidFill>
              </a:rPr>
              <a:t>Finish and evaluate against original brief. </a:t>
            </a:r>
            <a:endParaRPr/>
          </a:p>
          <a:p>
            <a:pPr marL="514350" lvl="0" indent="-514350" algn="l" rtl="0">
              <a:spcBef>
                <a:spcPts val="480"/>
              </a:spcBef>
              <a:spcAft>
                <a:spcPts val="0"/>
              </a:spcAft>
              <a:buClr>
                <a:schemeClr val="accent5"/>
              </a:buClr>
              <a:buSzPts val="2400"/>
              <a:buAutoNum type="arabicPeriod"/>
            </a:pPr>
            <a:r>
              <a:rPr lang="en-GB" sz="2400">
                <a:solidFill>
                  <a:schemeClr val="accent5"/>
                </a:solidFill>
              </a:rPr>
              <a:t>Prepare for the presentation.</a:t>
            </a:r>
            <a:endParaRPr/>
          </a:p>
          <a:p>
            <a:pPr marL="514350" lvl="0" indent="-361950" algn="l" rtl="0">
              <a:spcBef>
                <a:spcPts val="480"/>
              </a:spcBef>
              <a:spcAft>
                <a:spcPts val="0"/>
              </a:spcAft>
              <a:buClr>
                <a:schemeClr val="dk1"/>
              </a:buClr>
              <a:buSzPts val="2400"/>
              <a:buNone/>
            </a:pPr>
            <a:endParaRPr sz="2400"/>
          </a:p>
          <a:p>
            <a:pPr marL="514350" lvl="0" indent="-361950" algn="l" rtl="0">
              <a:spcBef>
                <a:spcPts val="480"/>
              </a:spcBef>
              <a:spcAft>
                <a:spcPts val="0"/>
              </a:spcAft>
              <a:buClr>
                <a:schemeClr val="dk1"/>
              </a:buClr>
              <a:buSzPts val="2400"/>
              <a:buNone/>
            </a:pPr>
            <a:endParaRPr sz="2400"/>
          </a:p>
          <a:p>
            <a:pPr marL="514350" lvl="0" indent="-361950" algn="l" rtl="0">
              <a:spcBef>
                <a:spcPts val="480"/>
              </a:spcBef>
              <a:spcAft>
                <a:spcPts val="0"/>
              </a:spcAft>
              <a:buClr>
                <a:schemeClr val="dk1"/>
              </a:buClr>
              <a:buSzPts val="2400"/>
              <a:buNone/>
            </a:pPr>
            <a:endParaRPr sz="2400"/>
          </a:p>
        </p:txBody>
      </p:sp>
      <p:sp>
        <p:nvSpPr>
          <p:cNvPr id="175" name="Google Shape;175;p25"/>
          <p:cNvSpPr txBox="1"/>
          <p:nvPr/>
        </p:nvSpPr>
        <p:spPr>
          <a:xfrm>
            <a:off x="0" y="0"/>
            <a:ext cx="9144000"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a:solidFill>
                  <a:srgbClr val="00B050"/>
                </a:solidFill>
                <a:latin typeface="Calibri"/>
                <a:ea typeface="Calibri"/>
                <a:cs typeface="Calibri"/>
                <a:sym typeface="Calibri"/>
              </a:rPr>
              <a:t>Pre-show   </a:t>
            </a:r>
            <a:r>
              <a:rPr lang="en-GB" sz="2800">
                <a:solidFill>
                  <a:srgbClr val="7030A0"/>
                </a:solidFill>
                <a:latin typeface="Calibri"/>
                <a:ea typeface="Calibri"/>
                <a:cs typeface="Calibri"/>
                <a:sym typeface="Calibri"/>
              </a:rPr>
              <a:t>Pre engineer visits    </a:t>
            </a:r>
            <a:r>
              <a:rPr lang="en-GB" sz="2800">
                <a:solidFill>
                  <a:srgbClr val="FF0000"/>
                </a:solidFill>
                <a:latin typeface="Calibri"/>
                <a:ea typeface="Calibri"/>
                <a:cs typeface="Calibri"/>
                <a:sym typeface="Calibri"/>
              </a:rPr>
              <a:t>Engineer visits    </a:t>
            </a:r>
            <a:r>
              <a:rPr lang="en-GB" sz="2800">
                <a:solidFill>
                  <a:schemeClr val="accent5"/>
                </a:solidFill>
                <a:latin typeface="Calibri"/>
                <a:ea typeface="Calibri"/>
                <a:cs typeface="Calibri"/>
                <a:sym typeface="Calibri"/>
              </a:rPr>
              <a:t>Post engineer</a:t>
            </a:r>
            <a:r>
              <a:rPr lang="en-GB" sz="3200">
                <a:solidFill>
                  <a:schemeClr val="accent5"/>
                </a:solidFill>
                <a:latin typeface="Calibri"/>
                <a:ea typeface="Calibri"/>
                <a:cs typeface="Calibri"/>
                <a:sym typeface="Calibri"/>
              </a:rPr>
              <a:t>         </a:t>
            </a:r>
            <a:endParaRPr sz="3200">
              <a:solidFill>
                <a:schemeClr val="accent5"/>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6"/>
          <p:cNvPicPr preferRelativeResize="0"/>
          <p:nvPr/>
        </p:nvPicPr>
        <p:blipFill>
          <a:blip r:embed="rId3">
            <a:alphaModFix/>
          </a:blip>
          <a:stretch>
            <a:fillRect/>
          </a:stretch>
        </p:blipFill>
        <p:spPr>
          <a:xfrm>
            <a:off x="0" y="0"/>
            <a:ext cx="9144000" cy="6858000"/>
          </a:xfrm>
          <a:prstGeom prst="rect">
            <a:avLst/>
          </a:prstGeom>
          <a:noFill/>
          <a:ln>
            <a:noFill/>
          </a:ln>
        </p:spPr>
      </p:pic>
      <p:sp>
        <p:nvSpPr>
          <p:cNvPr id="181" name="Google Shape;181;p26"/>
          <p:cNvSpPr txBox="1">
            <a:spLocks noGrp="1"/>
          </p:cNvSpPr>
          <p:nvPr>
            <p:ph type="title"/>
          </p:nvPr>
        </p:nvSpPr>
        <p:spPr>
          <a:xfrm>
            <a:off x="251520" y="188640"/>
            <a:ext cx="8229600" cy="1008112"/>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alibri"/>
              <a:buNone/>
            </a:pPr>
            <a:r>
              <a:rPr lang="en-GB" sz="3200"/>
              <a:t>Maximising Rolls Royce – be prepared!</a:t>
            </a:r>
            <a:endParaRPr sz="3200"/>
          </a:p>
        </p:txBody>
      </p:sp>
      <p:sp>
        <p:nvSpPr>
          <p:cNvPr id="182" name="Google Shape;182;p26"/>
          <p:cNvSpPr txBox="1">
            <a:spLocks noGrp="1"/>
          </p:cNvSpPr>
          <p:nvPr>
            <p:ph type="body" idx="1"/>
          </p:nvPr>
        </p:nvSpPr>
        <p:spPr>
          <a:xfrm>
            <a:off x="179512" y="4005064"/>
            <a:ext cx="8784976" cy="2664296"/>
          </a:xfrm>
          <a:prstGeom prst="rect">
            <a:avLst/>
          </a:prstGeom>
          <a:solidFill>
            <a:schemeClr val="lt1"/>
          </a:solid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r>
              <a:rPr lang="en-GB"/>
              <a:t>The two visits from Rolls Royce are the most valuable sessions in your sequence.  Be prepared for them, be organised and use them in the best way possible! </a:t>
            </a:r>
            <a:endParaRPr/>
          </a:p>
        </p:txBody>
      </p:sp>
      <p:pic>
        <p:nvPicPr>
          <p:cNvPr id="183" name="Google Shape;183;p26" descr="Image result for be prepared"/>
          <p:cNvPicPr preferRelativeResize="0"/>
          <p:nvPr/>
        </p:nvPicPr>
        <p:blipFill rotWithShape="1">
          <a:blip r:embed="rId4">
            <a:alphaModFix/>
          </a:blip>
          <a:srcRect/>
          <a:stretch/>
        </p:blipFill>
        <p:spPr>
          <a:xfrm>
            <a:off x="6845396" y="188640"/>
            <a:ext cx="2047084" cy="25202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7" descr="Image result for ovo cirque du soleil"/>
          <p:cNvPicPr preferRelativeResize="0"/>
          <p:nvPr/>
        </p:nvPicPr>
        <p:blipFill rotWithShape="1">
          <a:blip r:embed="rId3">
            <a:alphaModFix/>
          </a:blip>
          <a:srcRect/>
          <a:stretch/>
        </p:blipFill>
        <p:spPr>
          <a:xfrm>
            <a:off x="0" y="0"/>
            <a:ext cx="9144000" cy="1700808"/>
          </a:xfrm>
          <a:prstGeom prst="rect">
            <a:avLst/>
          </a:prstGeom>
          <a:noFill/>
          <a:ln>
            <a:noFill/>
          </a:ln>
        </p:spPr>
      </p:pic>
      <p:pic>
        <p:nvPicPr>
          <p:cNvPr id="189" name="Google Shape;189;p27"/>
          <p:cNvPicPr preferRelativeResize="0"/>
          <p:nvPr/>
        </p:nvPicPr>
        <p:blipFill rotWithShape="1">
          <a:blip r:embed="rId4">
            <a:alphaModFix/>
          </a:blip>
          <a:srcRect l="37683" t="8876" r="33101" b="36095"/>
          <a:stretch/>
        </p:blipFill>
        <p:spPr>
          <a:xfrm>
            <a:off x="0" y="1268760"/>
            <a:ext cx="9144000" cy="55892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8" descr="Image result for ovo cirque du soleil"/>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95" name="Google Shape;195;p28" descr="C:\Users\Teacher\Downloads\20180113_234038.jpg"/>
          <p:cNvPicPr preferRelativeResize="0"/>
          <p:nvPr/>
        </p:nvPicPr>
        <p:blipFill rotWithShape="1">
          <a:blip r:embed="rId4">
            <a:alphaModFix/>
          </a:blip>
          <a:srcRect l="5983" t="3242" r="1451" b="21321"/>
          <a:stretch/>
        </p:blipFill>
        <p:spPr>
          <a:xfrm>
            <a:off x="971600" y="0"/>
            <a:ext cx="7164288"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201" name="Google Shape;201;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02" name="Google Shape;202;p29" descr="Image result for ovo cirque du soleil]"/>
          <p:cNvPicPr preferRelativeResize="0"/>
          <p:nvPr/>
        </p:nvPicPr>
        <p:blipFill rotWithShape="1">
          <a:blip r:embed="rId3">
            <a:alphaModFix/>
          </a:blip>
          <a:srcRect/>
          <a:stretch/>
        </p:blipFill>
        <p:spPr>
          <a:xfrm>
            <a:off x="0" y="0"/>
            <a:ext cx="9195384" cy="6858000"/>
          </a:xfrm>
          <a:prstGeom prst="rect">
            <a:avLst/>
          </a:prstGeom>
          <a:noFill/>
          <a:ln>
            <a:noFill/>
          </a:ln>
        </p:spPr>
      </p:pic>
      <p:sp>
        <p:nvSpPr>
          <p:cNvPr id="203" name="Google Shape;203;p29"/>
          <p:cNvSpPr txBox="1"/>
          <p:nvPr/>
        </p:nvSpPr>
        <p:spPr>
          <a:xfrm>
            <a:off x="971600" y="692696"/>
            <a:ext cx="7200800" cy="5632311"/>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u="sng">
                <a:solidFill>
                  <a:schemeClr val="dk1"/>
                </a:solidFill>
                <a:latin typeface="Arial"/>
                <a:ea typeface="Arial"/>
                <a:cs typeface="Arial"/>
                <a:sym typeface="Arial"/>
              </a:rPr>
              <a:t>10 top tips for the project!</a:t>
            </a:r>
            <a:endParaRPr/>
          </a:p>
          <a:p>
            <a:pPr marL="0" marR="0" lvl="0" indent="0" algn="ctr" rtl="0">
              <a:spcBef>
                <a:spcPts val="0"/>
              </a:spcBef>
              <a:spcAft>
                <a:spcPts val="0"/>
              </a:spcAft>
              <a:buNone/>
            </a:pPr>
            <a:endParaRPr sz="2000" u="sng">
              <a:solidFill>
                <a:schemeClr val="dk1"/>
              </a:solidFill>
              <a:latin typeface="Arial"/>
              <a:ea typeface="Arial"/>
              <a:cs typeface="Arial"/>
              <a:sym typeface="Arial"/>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Pick groups that will get on!</a:t>
            </a:r>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Allocate a team captain to resolve disputes.</a:t>
            </a:r>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Set up your room before sessions begin – maximising project time is important.</a:t>
            </a:r>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Pencil in a </a:t>
            </a:r>
            <a:r>
              <a:rPr lang="en-GB" sz="2000" u="sng">
                <a:solidFill>
                  <a:schemeClr val="dk1"/>
                </a:solidFill>
                <a:latin typeface="Arial"/>
                <a:ea typeface="Arial"/>
                <a:cs typeface="Arial"/>
                <a:sym typeface="Arial"/>
              </a:rPr>
              <a:t>whole morning or afternoon</a:t>
            </a:r>
            <a:r>
              <a:rPr lang="en-GB" sz="2000">
                <a:solidFill>
                  <a:schemeClr val="dk1"/>
                </a:solidFill>
                <a:latin typeface="Arial"/>
                <a:ea typeface="Arial"/>
                <a:cs typeface="Arial"/>
                <a:sym typeface="Arial"/>
              </a:rPr>
              <a:t> each week for Ovo.</a:t>
            </a:r>
            <a:endParaRPr/>
          </a:p>
          <a:p>
            <a:pPr marL="0" marR="0" lvl="0" indent="-127000" algn="l" rtl="0">
              <a:spcBef>
                <a:spcPts val="0"/>
              </a:spcBef>
              <a:spcAft>
                <a:spcPts val="0"/>
              </a:spcAft>
              <a:buClr>
                <a:srgbClr val="FF0000"/>
              </a:buClr>
              <a:buSzPts val="2000"/>
              <a:buFont typeface="Arial"/>
              <a:buChar char="•"/>
            </a:pPr>
            <a:r>
              <a:rPr lang="en-GB" sz="2000">
                <a:solidFill>
                  <a:srgbClr val="FF0000"/>
                </a:solidFill>
                <a:latin typeface="Arial"/>
                <a:ea typeface="Arial"/>
                <a:cs typeface="Arial"/>
                <a:sym typeface="Arial"/>
              </a:rPr>
              <a:t>Don’t start cutting until you are sure – you can’t get back wasted material!</a:t>
            </a:r>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Be prepared for the visits of the Rolls Royce engineers.  Their two half-day visits are the most important days in the project.</a:t>
            </a:r>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Get a glue gun (or two!)</a:t>
            </a:r>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 Make use of the 3D printer nice and early.</a:t>
            </a:r>
            <a:endParaRPr/>
          </a:p>
          <a:p>
            <a:pPr marL="0" marR="0" lvl="0" indent="-127000" algn="l" rtl="0">
              <a:spcBef>
                <a:spcPts val="0"/>
              </a:spcBef>
              <a:spcAft>
                <a:spcPts val="0"/>
              </a:spcAft>
              <a:buClr>
                <a:srgbClr val="FF0000"/>
              </a:buClr>
              <a:buSzPts val="2000"/>
              <a:buFont typeface="Arial"/>
              <a:buChar char="•"/>
            </a:pPr>
            <a:r>
              <a:rPr lang="en-GB" sz="2000">
                <a:solidFill>
                  <a:srgbClr val="FF0000"/>
                </a:solidFill>
                <a:latin typeface="Arial"/>
                <a:ea typeface="Arial"/>
                <a:cs typeface="Arial"/>
                <a:sym typeface="Arial"/>
              </a:rPr>
              <a:t>Make use of parent contacts in your schools – engineers etc.</a:t>
            </a:r>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Get extra adults (or even parent volunteers) in for the ‘making’ days that take place.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0"/>
          <p:cNvPicPr preferRelativeResize="0"/>
          <p:nvPr/>
        </p:nvPicPr>
        <p:blipFill>
          <a:blip r:embed="rId3">
            <a:alphaModFix/>
          </a:blip>
          <a:stretch>
            <a:fillRect/>
          </a:stretch>
        </p:blipFill>
        <p:spPr>
          <a:xfrm>
            <a:off x="0" y="0"/>
            <a:ext cx="9144000" cy="6858001"/>
          </a:xfrm>
          <a:prstGeom prst="rect">
            <a:avLst/>
          </a:prstGeom>
          <a:noFill/>
          <a:ln>
            <a:noFill/>
          </a:ln>
        </p:spPr>
      </p:pic>
      <p:sp>
        <p:nvSpPr>
          <p:cNvPr id="209" name="Google Shape;209;p30"/>
          <p:cNvSpPr txBox="1"/>
          <p:nvPr/>
        </p:nvSpPr>
        <p:spPr>
          <a:xfrm>
            <a:off x="5397324" y="4581125"/>
            <a:ext cx="3423300" cy="19389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u="sng">
                <a:solidFill>
                  <a:schemeClr val="dk1"/>
                </a:solidFill>
                <a:latin typeface="Arial"/>
                <a:ea typeface="Arial"/>
                <a:cs typeface="Arial"/>
                <a:sym typeface="Arial"/>
              </a:rPr>
              <a:t>Good luck!</a:t>
            </a:r>
            <a:endParaRPr/>
          </a:p>
          <a:p>
            <a:pPr marL="0" marR="0" lvl="0" indent="0" algn="ctr" rtl="0">
              <a:spcBef>
                <a:spcPts val="0"/>
              </a:spcBef>
              <a:spcAft>
                <a:spcPts val="0"/>
              </a:spcAft>
              <a:buNone/>
            </a:pPr>
            <a:endParaRPr sz="2000" u="sng">
              <a:solidFill>
                <a:schemeClr val="dk1"/>
              </a:solidFill>
              <a:latin typeface="Arial"/>
              <a:ea typeface="Arial"/>
              <a:cs typeface="Arial"/>
              <a:sym typeface="Arial"/>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Mathew Safarian</a:t>
            </a:r>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m.safarian@franassisi.co.uk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07402934439</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30"/>
          <p:cNvSpPr txBox="1"/>
          <p:nvPr/>
        </p:nvSpPr>
        <p:spPr>
          <a:xfrm>
            <a:off x="7308304" y="6093296"/>
            <a:ext cx="1512168" cy="40011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Questions?</a:t>
            </a:r>
            <a:endParaRPr sz="2000">
              <a:solidFill>
                <a:schemeClr val="dk1"/>
              </a:solidFill>
              <a:latin typeface="Calibri"/>
              <a:ea typeface="Calibri"/>
              <a:cs typeface="Calibri"/>
              <a:sym typeface="Calibri"/>
            </a:endParaRPr>
          </a:p>
        </p:txBody>
      </p:sp>
      <p:sp>
        <p:nvSpPr>
          <p:cNvPr id="211" name="Google Shape;211;p30"/>
          <p:cNvSpPr txBox="1"/>
          <p:nvPr/>
        </p:nvSpPr>
        <p:spPr>
          <a:xfrm>
            <a:off x="0" y="4581175"/>
            <a:ext cx="4043400" cy="19389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u="sng">
                <a:solidFill>
                  <a:schemeClr val="dk1"/>
                </a:solidFill>
                <a:latin typeface="Arial"/>
                <a:ea typeface="Arial"/>
                <a:cs typeface="Arial"/>
                <a:sym typeface="Arial"/>
              </a:rPr>
              <a:t>Good luck!</a:t>
            </a:r>
            <a:endParaRPr/>
          </a:p>
          <a:p>
            <a:pPr marL="0" marR="0" lvl="0" indent="0" algn="ctr" rtl="0">
              <a:spcBef>
                <a:spcPts val="0"/>
              </a:spcBef>
              <a:spcAft>
                <a:spcPts val="0"/>
              </a:spcAft>
              <a:buNone/>
            </a:pPr>
            <a:endParaRPr sz="2000" u="sng">
              <a:solidFill>
                <a:schemeClr val="dk1"/>
              </a:solidFill>
              <a:latin typeface="Arial"/>
              <a:ea typeface="Arial"/>
              <a:cs typeface="Arial"/>
              <a:sym typeface="Arial"/>
            </a:endParaRPr>
          </a:p>
          <a:p>
            <a:pPr marL="0" marR="0" lvl="0" indent="-127000" algn="l" rtl="0">
              <a:spcBef>
                <a:spcPts val="0"/>
              </a:spcBef>
              <a:spcAft>
                <a:spcPts val="0"/>
              </a:spcAft>
              <a:buClr>
                <a:schemeClr val="dk1"/>
              </a:buClr>
              <a:buSzPts val="2000"/>
              <a:buFont typeface="Arial"/>
              <a:buChar char="•"/>
            </a:pPr>
            <a:r>
              <a:rPr lang="en-GB" sz="2000">
                <a:solidFill>
                  <a:schemeClr val="dk1"/>
                </a:solidFill>
              </a:rPr>
              <a:t>Sasha Marius-Beeko</a:t>
            </a:r>
            <a:endParaRPr/>
          </a:p>
          <a:p>
            <a:pPr marL="0" marR="0" lvl="0" indent="-127000" algn="l" rtl="0">
              <a:spcBef>
                <a:spcPts val="0"/>
              </a:spcBef>
              <a:spcAft>
                <a:spcPts val="0"/>
              </a:spcAft>
              <a:buClr>
                <a:schemeClr val="dk1"/>
              </a:buClr>
              <a:buSzPts val="2000"/>
              <a:buFont typeface="Arial"/>
              <a:buChar char="•"/>
            </a:pPr>
            <a:r>
              <a:rPr lang="en-GB" sz="2000">
                <a:solidFill>
                  <a:schemeClr val="dk1"/>
                </a:solidFill>
              </a:rPr>
              <a:t>smarius-beeko@geschool.co.uk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07531555448</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94" name="Google Shape;94;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95" name="Google Shape;95;p14" descr="Image result for ovo cirque du soleil]"/>
          <p:cNvPicPr preferRelativeResize="0"/>
          <p:nvPr/>
        </p:nvPicPr>
        <p:blipFill rotWithShape="1">
          <a:blip r:embed="rId3">
            <a:alphaModFix/>
          </a:blip>
          <a:srcRect/>
          <a:stretch/>
        </p:blipFill>
        <p:spPr>
          <a:xfrm>
            <a:off x="0" y="0"/>
            <a:ext cx="9522296" cy="7617838"/>
          </a:xfrm>
          <a:prstGeom prst="rect">
            <a:avLst/>
          </a:prstGeom>
          <a:noFill/>
          <a:ln>
            <a:noFill/>
          </a:ln>
        </p:spPr>
      </p:pic>
      <p:sp>
        <p:nvSpPr>
          <p:cNvPr id="96" name="Google Shape;96;p14"/>
          <p:cNvSpPr txBox="1"/>
          <p:nvPr/>
        </p:nvSpPr>
        <p:spPr>
          <a:xfrm>
            <a:off x="323528" y="476672"/>
            <a:ext cx="8820472" cy="3662541"/>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u="sng">
                <a:solidFill>
                  <a:schemeClr val="dk1"/>
                </a:solidFill>
                <a:latin typeface="Arial"/>
                <a:ea typeface="Arial"/>
                <a:cs typeface="Arial"/>
                <a:sym typeface="Arial"/>
              </a:rPr>
              <a:t>Project overview</a:t>
            </a:r>
            <a:endParaRPr/>
          </a:p>
          <a:p>
            <a:pPr marL="0" marR="0" lvl="0" indent="0" algn="ctr" rtl="0">
              <a:spcBef>
                <a:spcPts val="0"/>
              </a:spcBef>
              <a:spcAft>
                <a:spcPts val="0"/>
              </a:spcAft>
              <a:buNone/>
            </a:pPr>
            <a:endParaRPr sz="2800" u="sng">
              <a:solidFill>
                <a:schemeClr val="dk1"/>
              </a:solidFill>
              <a:latin typeface="Arial"/>
              <a:ea typeface="Arial"/>
              <a:cs typeface="Arial"/>
              <a:sym typeface="Arial"/>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What is it all about?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How will you do it?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12700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What do you hope to achieve at the end of the project?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4" descr="Image result for confused emoj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4" descr="Image result for confused emoj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9" name="Google Shape;99;p14" descr="Image result for confused emoji"/>
          <p:cNvPicPr preferRelativeResize="0"/>
          <p:nvPr/>
        </p:nvPicPr>
        <p:blipFill rotWithShape="1">
          <a:blip r:embed="rId4">
            <a:alphaModFix/>
          </a:blip>
          <a:srcRect/>
          <a:stretch/>
        </p:blipFill>
        <p:spPr>
          <a:xfrm>
            <a:off x="2843808" y="1196752"/>
            <a:ext cx="1080120" cy="864096"/>
          </a:xfrm>
          <a:prstGeom prst="rect">
            <a:avLst/>
          </a:prstGeom>
          <a:noFill/>
          <a:ln>
            <a:noFill/>
          </a:ln>
        </p:spPr>
      </p:pic>
      <p:pic>
        <p:nvPicPr>
          <p:cNvPr id="100" name="Google Shape;100;p14" descr="Image result for running emoji"/>
          <p:cNvPicPr preferRelativeResize="0"/>
          <p:nvPr/>
        </p:nvPicPr>
        <p:blipFill rotWithShape="1">
          <a:blip r:embed="rId5">
            <a:alphaModFix/>
          </a:blip>
          <a:srcRect/>
          <a:stretch/>
        </p:blipFill>
        <p:spPr>
          <a:xfrm>
            <a:off x="4067944" y="2060848"/>
            <a:ext cx="936104" cy="792088"/>
          </a:xfrm>
          <a:prstGeom prst="rect">
            <a:avLst/>
          </a:prstGeom>
          <a:noFill/>
          <a:ln>
            <a:noFill/>
          </a:ln>
        </p:spPr>
      </p:pic>
      <p:pic>
        <p:nvPicPr>
          <p:cNvPr id="101" name="Google Shape;101;p14" descr="Image result for winning emoji"/>
          <p:cNvPicPr preferRelativeResize="0"/>
          <p:nvPr/>
        </p:nvPicPr>
        <p:blipFill rotWithShape="1">
          <a:blip r:embed="rId6">
            <a:alphaModFix/>
          </a:blip>
          <a:srcRect/>
          <a:stretch/>
        </p:blipFill>
        <p:spPr>
          <a:xfrm>
            <a:off x="6372200" y="2348880"/>
            <a:ext cx="1728192" cy="16561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5" descr="Image result for ovo cirque du soleil]"/>
          <p:cNvPicPr preferRelativeResize="0"/>
          <p:nvPr/>
        </p:nvPicPr>
        <p:blipFill rotWithShape="1">
          <a:blip r:embed="rId3">
            <a:alphaModFix/>
          </a:blip>
          <a:srcRect/>
          <a:stretch/>
        </p:blipFill>
        <p:spPr>
          <a:xfrm>
            <a:off x="0" y="0"/>
            <a:ext cx="9296354" cy="6858000"/>
          </a:xfrm>
          <a:prstGeom prst="rect">
            <a:avLst/>
          </a:prstGeom>
          <a:noFill/>
          <a:ln>
            <a:noFill/>
          </a:ln>
        </p:spPr>
      </p:pic>
      <p:sp>
        <p:nvSpPr>
          <p:cNvPr id="107" name="Google Shape;107;p15"/>
          <p:cNvSpPr txBox="1"/>
          <p:nvPr/>
        </p:nvSpPr>
        <p:spPr>
          <a:xfrm>
            <a:off x="899592" y="1628800"/>
            <a:ext cx="7416824" cy="4832092"/>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u="sng">
                <a:solidFill>
                  <a:schemeClr val="dk1"/>
                </a:solidFill>
              </a:rPr>
              <a:t>Totem</a:t>
            </a:r>
            <a:r>
              <a:rPr lang="en-GB" sz="2400" u="sng">
                <a:solidFill>
                  <a:schemeClr val="dk1"/>
                </a:solidFill>
                <a:latin typeface="Arial"/>
                <a:ea typeface="Arial"/>
                <a:cs typeface="Arial"/>
                <a:sym typeface="Arial"/>
              </a:rPr>
              <a:t> and its place in the curriculum</a:t>
            </a:r>
            <a:endParaRPr/>
          </a:p>
          <a:p>
            <a:pPr marL="0" marR="0" lvl="0" indent="0" algn="l" rtl="0">
              <a:spcBef>
                <a:spcPts val="0"/>
              </a:spcBef>
              <a:spcAft>
                <a:spcPts val="0"/>
              </a:spcAft>
              <a:buNone/>
            </a:pPr>
            <a:r>
              <a:rPr lang="en-GB" sz="2000" u="sng">
                <a:solidFill>
                  <a:schemeClr val="dk1"/>
                </a:solidFill>
                <a:latin typeface="Arial"/>
                <a:ea typeface="Arial"/>
                <a:cs typeface="Arial"/>
                <a:sym typeface="Arial"/>
              </a:rPr>
              <a:t>Design</a:t>
            </a:r>
            <a:r>
              <a:rPr lang="en-GB" sz="2000">
                <a:solidFill>
                  <a:schemeClr val="dk1"/>
                </a:solidFill>
                <a:latin typeface="Arial"/>
                <a:ea typeface="Arial"/>
                <a:cs typeface="Arial"/>
                <a:sym typeface="Arial"/>
              </a:rPr>
              <a:t>  </a:t>
            </a:r>
            <a:endParaRPr/>
          </a:p>
          <a:p>
            <a:pPr marL="0" marR="0" lvl="0" indent="0" algn="l" rtl="0">
              <a:spcBef>
                <a:spcPts val="0"/>
              </a:spcBef>
              <a:spcAft>
                <a:spcPts val="0"/>
              </a:spcAft>
              <a:buNone/>
            </a:pPr>
            <a:r>
              <a:rPr lang="en-GB" sz="2000">
                <a:solidFill>
                  <a:schemeClr val="dk1"/>
                </a:solidFill>
                <a:latin typeface="Arial"/>
                <a:ea typeface="Arial"/>
                <a:cs typeface="Arial"/>
                <a:sym typeface="Arial"/>
              </a:rPr>
              <a:t>Generate, develop, model and communicate their ideas through discussion, annotated sketches, cross-sectional and exploded diagrams, prototypes, pattern pieces and computer-aided design.</a:t>
            </a:r>
            <a:endParaRPr/>
          </a:p>
          <a:p>
            <a:pPr marL="0" marR="0" lvl="0" indent="0" algn="l" rtl="0">
              <a:spcBef>
                <a:spcPts val="0"/>
              </a:spcBef>
              <a:spcAft>
                <a:spcPts val="0"/>
              </a:spcAft>
              <a:buNone/>
            </a:pPr>
            <a:endParaRPr sz="2000" u="sng">
              <a:solidFill>
                <a:schemeClr val="dk1"/>
              </a:solidFill>
              <a:latin typeface="Arial"/>
              <a:ea typeface="Arial"/>
              <a:cs typeface="Arial"/>
              <a:sym typeface="Arial"/>
            </a:endParaRPr>
          </a:p>
          <a:p>
            <a:pPr marL="0" marR="0" lvl="0" indent="0" algn="l" rtl="0">
              <a:spcBef>
                <a:spcPts val="0"/>
              </a:spcBef>
              <a:spcAft>
                <a:spcPts val="0"/>
              </a:spcAft>
              <a:buNone/>
            </a:pPr>
            <a:r>
              <a:rPr lang="en-GB" sz="2000" u="sng">
                <a:solidFill>
                  <a:schemeClr val="dk1"/>
                </a:solidFill>
                <a:latin typeface="Arial"/>
                <a:ea typeface="Arial"/>
                <a:cs typeface="Arial"/>
                <a:sym typeface="Arial"/>
              </a:rPr>
              <a:t>Make </a:t>
            </a:r>
            <a:endParaRPr sz="2000" u="sng">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Select from and use a wider range of tools and equipment to perform practical tasks [for example, cutting, shaping, joining and finishing], accurately.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Select from and use a wider range of materials and components, including construction materials, textiles and ingredients, according to their functional properties and aesthetic qualities. </a:t>
            </a:r>
            <a:endParaRPr sz="2000">
              <a:solidFill>
                <a:schemeClr val="dk1"/>
              </a:solidFill>
              <a:latin typeface="Arial"/>
              <a:ea typeface="Arial"/>
              <a:cs typeface="Arial"/>
              <a:sym typeface="Arial"/>
            </a:endParaRPr>
          </a:p>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descr="Image result for ovo cirque du soleil]"/>
          <p:cNvPicPr preferRelativeResize="0"/>
          <p:nvPr/>
        </p:nvPicPr>
        <p:blipFill rotWithShape="1">
          <a:blip r:embed="rId3">
            <a:alphaModFix/>
          </a:blip>
          <a:srcRect/>
          <a:stretch/>
        </p:blipFill>
        <p:spPr>
          <a:xfrm>
            <a:off x="0" y="0"/>
            <a:ext cx="9296354" cy="6858000"/>
          </a:xfrm>
          <a:prstGeom prst="rect">
            <a:avLst/>
          </a:prstGeom>
          <a:noFill/>
          <a:ln>
            <a:noFill/>
          </a:ln>
        </p:spPr>
      </p:pic>
      <p:sp>
        <p:nvSpPr>
          <p:cNvPr id="113" name="Google Shape;113;p16"/>
          <p:cNvSpPr txBox="1"/>
          <p:nvPr/>
        </p:nvSpPr>
        <p:spPr>
          <a:xfrm>
            <a:off x="899592" y="1700808"/>
            <a:ext cx="7416824" cy="4832092"/>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u="sng">
                <a:solidFill>
                  <a:schemeClr val="dk1"/>
                </a:solidFill>
              </a:rPr>
              <a:t>Totem</a:t>
            </a:r>
            <a:r>
              <a:rPr lang="en-GB" sz="2400" u="sng">
                <a:solidFill>
                  <a:schemeClr val="dk1"/>
                </a:solidFill>
                <a:latin typeface="Arial"/>
                <a:ea typeface="Arial"/>
                <a:cs typeface="Arial"/>
                <a:sym typeface="Arial"/>
              </a:rPr>
              <a:t> and its place in the curriculum</a:t>
            </a:r>
            <a:endParaRPr/>
          </a:p>
          <a:p>
            <a:pPr marL="0" marR="0" lvl="0" indent="0" algn="ctr" rtl="0">
              <a:spcBef>
                <a:spcPts val="0"/>
              </a:spcBef>
              <a:spcAft>
                <a:spcPts val="0"/>
              </a:spcAft>
              <a:buNone/>
            </a:pPr>
            <a:endParaRPr sz="2400" u="sng">
              <a:solidFill>
                <a:schemeClr val="dk1"/>
              </a:solidFill>
              <a:latin typeface="Arial"/>
              <a:ea typeface="Arial"/>
              <a:cs typeface="Arial"/>
              <a:sym typeface="Arial"/>
            </a:endParaRPr>
          </a:p>
          <a:p>
            <a:pPr marL="0" marR="0" lvl="0" indent="0" algn="l" rtl="0">
              <a:spcBef>
                <a:spcPts val="0"/>
              </a:spcBef>
              <a:spcAft>
                <a:spcPts val="0"/>
              </a:spcAft>
              <a:buNone/>
            </a:pPr>
            <a:r>
              <a:rPr lang="en-GB" sz="2000" u="sng">
                <a:solidFill>
                  <a:schemeClr val="dk1"/>
                </a:solidFill>
                <a:latin typeface="Arial"/>
                <a:ea typeface="Arial"/>
                <a:cs typeface="Arial"/>
                <a:sym typeface="Arial"/>
              </a:rPr>
              <a:t>Evaluate</a:t>
            </a:r>
            <a:endParaRPr/>
          </a:p>
          <a:p>
            <a:pPr marL="0" marR="0" lvl="0" indent="0" algn="l" rtl="0">
              <a:spcBef>
                <a:spcPts val="0"/>
              </a:spcBef>
              <a:spcAft>
                <a:spcPts val="0"/>
              </a:spcAft>
              <a:buNone/>
            </a:pPr>
            <a:r>
              <a:rPr lang="en-GB" sz="2000">
                <a:solidFill>
                  <a:schemeClr val="dk1"/>
                </a:solidFill>
                <a:latin typeface="Arial"/>
                <a:ea typeface="Arial"/>
                <a:cs typeface="Arial"/>
                <a:sym typeface="Arial"/>
              </a:rPr>
              <a:t>Evaluate their ideas and products against their own design criteria and consider the views of others to improve their work.</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Understand how key events and individuals in design and technology have helped shape the world.</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u="sng">
                <a:solidFill>
                  <a:schemeClr val="dk1"/>
                </a:solidFill>
                <a:latin typeface="Arial"/>
                <a:ea typeface="Arial"/>
                <a:cs typeface="Arial"/>
                <a:sym typeface="Arial"/>
              </a:rPr>
              <a:t>Technical knowledge </a:t>
            </a:r>
            <a:endParaRPr/>
          </a:p>
          <a:p>
            <a:pPr marL="0" marR="0" lvl="0" indent="0" algn="l" rtl="0">
              <a:spcBef>
                <a:spcPts val="0"/>
              </a:spcBef>
              <a:spcAft>
                <a:spcPts val="0"/>
              </a:spcAft>
              <a:buNone/>
            </a:pPr>
            <a:r>
              <a:rPr lang="en-GB" sz="2000">
                <a:solidFill>
                  <a:schemeClr val="dk1"/>
                </a:solidFill>
                <a:latin typeface="Arial"/>
                <a:ea typeface="Arial"/>
                <a:cs typeface="Arial"/>
                <a:sym typeface="Arial"/>
              </a:rPr>
              <a:t>Apply their understanding of how to strengthen, stiffen and reinforce more complex structures.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Understand and use mechanical systems in their products [for example, gears, pulleys, cams, levers and linkages]. </a:t>
            </a:r>
            <a:endParaRPr sz="2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p:nvPr/>
        </p:nvSpPr>
        <p:spPr>
          <a:xfrm>
            <a:off x="395525" y="1988849"/>
            <a:ext cx="8352900" cy="4869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u="sng">
                <a:solidFill>
                  <a:schemeClr val="dk1"/>
                </a:solidFill>
                <a:latin typeface="Arial"/>
                <a:ea typeface="Arial"/>
                <a:cs typeface="Arial"/>
                <a:sym typeface="Arial"/>
              </a:rPr>
              <a:t>W</a:t>
            </a:r>
            <a:r>
              <a:rPr lang="en-GB" sz="2800" u="sng">
                <a:solidFill>
                  <a:schemeClr val="dk1"/>
                </a:solidFill>
              </a:rPr>
              <a:t>arm up- </a:t>
            </a:r>
            <a:endParaRPr sz="2800" u="sng">
              <a:solidFill>
                <a:schemeClr val="dk1"/>
              </a:solidFill>
            </a:endParaRPr>
          </a:p>
          <a:p>
            <a:pPr marL="0" marR="0" lvl="0" indent="0" algn="l" rtl="0">
              <a:spcBef>
                <a:spcPts val="0"/>
              </a:spcBef>
              <a:spcAft>
                <a:spcPts val="0"/>
              </a:spcAft>
              <a:buNone/>
            </a:pPr>
            <a:r>
              <a:rPr lang="en-GB" sz="2400">
                <a:solidFill>
                  <a:schemeClr val="dk1"/>
                </a:solidFill>
              </a:rPr>
              <a:t>You will need to work in groups of 3. Each group will be given 3 sheets of A3 paper. You will be have 4 minutes to build the tallest possible free-standing tower. No other equipment can be used.</a:t>
            </a:r>
            <a:endParaRPr sz="2400">
              <a:solidFill>
                <a:schemeClr val="dk1"/>
              </a:solidFill>
            </a:endParaRPr>
          </a:p>
          <a:p>
            <a:pPr marL="0" marR="0" lvl="0" indent="0" algn="l" rtl="0">
              <a:spcBef>
                <a:spcPts val="0"/>
              </a:spcBef>
              <a:spcAft>
                <a:spcPts val="0"/>
              </a:spcAft>
              <a:buNone/>
            </a:pPr>
            <a:endParaRPr sz="2400" u="sng">
              <a:solidFill>
                <a:schemeClr val="dk1"/>
              </a:solidFill>
              <a:latin typeface="Arial"/>
              <a:ea typeface="Arial"/>
              <a:cs typeface="Arial"/>
              <a:sym typeface="Arial"/>
            </a:endParaRPr>
          </a:p>
          <a:p>
            <a:pPr marL="0" marR="0" lvl="0" indent="0" algn="l" rtl="0">
              <a:spcBef>
                <a:spcPts val="0"/>
              </a:spcBef>
              <a:spcAft>
                <a:spcPts val="0"/>
              </a:spcAft>
              <a:buNone/>
            </a:pPr>
            <a:r>
              <a:rPr lang="en-GB" sz="2400" u="sng">
                <a:solidFill>
                  <a:schemeClr val="dk1"/>
                </a:solidFill>
                <a:latin typeface="Arial"/>
                <a:ea typeface="Arial"/>
                <a:cs typeface="Arial"/>
                <a:sym typeface="Arial"/>
              </a:rPr>
              <a:t>Group task</a:t>
            </a:r>
            <a:r>
              <a:rPr lang="en-GB" sz="2400">
                <a:solidFill>
                  <a:schemeClr val="dk1"/>
                </a:solidFill>
                <a:latin typeface="Arial"/>
                <a:ea typeface="Arial"/>
                <a:cs typeface="Arial"/>
                <a:sym typeface="Arial"/>
              </a:rPr>
              <a:t> </a:t>
            </a:r>
            <a:endParaRPr sz="2400">
              <a:solidFill>
                <a:schemeClr val="dk1"/>
              </a:solidFill>
            </a:endParaRPr>
          </a:p>
          <a:p>
            <a:pPr marL="0" marR="0" lvl="0" indent="0" algn="l" rtl="0">
              <a:spcBef>
                <a:spcPts val="0"/>
              </a:spcBef>
              <a:spcAft>
                <a:spcPts val="0"/>
              </a:spcAft>
              <a:buNone/>
            </a:pPr>
            <a:r>
              <a:rPr lang="en-GB" sz="2400">
                <a:solidFill>
                  <a:schemeClr val="dk1"/>
                </a:solidFill>
              </a:rPr>
              <a:t>Discuss the challenges of a task like this. </a:t>
            </a:r>
            <a:endParaRPr sz="2400">
              <a:solidFill>
                <a:schemeClr val="dk1"/>
              </a:solidFill>
            </a:endParaRPr>
          </a:p>
          <a:p>
            <a:pPr marL="0" marR="0" lvl="0" indent="0" algn="l" rtl="0">
              <a:spcBef>
                <a:spcPts val="0"/>
              </a:spcBef>
              <a:spcAft>
                <a:spcPts val="0"/>
              </a:spcAft>
              <a:buNone/>
            </a:pPr>
            <a:r>
              <a:rPr lang="en-GB" sz="2400">
                <a:solidFill>
                  <a:schemeClr val="dk1"/>
                </a:solidFill>
              </a:rPr>
              <a:t>What would you do differently next time? </a:t>
            </a:r>
            <a:endParaRPr sz="2400">
              <a:solidFill>
                <a:schemeClr val="dk1"/>
              </a:solidFill>
            </a:endParaRPr>
          </a:p>
          <a:p>
            <a:pPr marL="0" marR="0" lvl="0" indent="0" algn="l" rtl="0">
              <a:spcBef>
                <a:spcPts val="0"/>
              </a:spcBef>
              <a:spcAft>
                <a:spcPts val="0"/>
              </a:spcAft>
              <a:buNone/>
            </a:pPr>
            <a:r>
              <a:rPr lang="en-GB" sz="2400">
                <a:solidFill>
                  <a:schemeClr val="dk1"/>
                </a:solidFill>
              </a:rPr>
              <a:t>What would have made the difference to your group?</a:t>
            </a:r>
            <a:endParaRPr sz="2400">
              <a:solidFill>
                <a:schemeClr val="dk1"/>
              </a:solidFill>
            </a:endParaRPr>
          </a:p>
          <a:p>
            <a:pPr marL="0" marR="0" lvl="0" indent="0" algn="l" rtl="0">
              <a:spcBef>
                <a:spcPts val="0"/>
              </a:spcBef>
              <a:spcAft>
                <a:spcPts val="0"/>
              </a:spcAft>
              <a:buNone/>
            </a:pPr>
            <a:r>
              <a:rPr lang="en-GB" sz="2400">
                <a:solidFill>
                  <a:schemeClr val="dk1"/>
                </a:solidFill>
              </a:rPr>
              <a:t>What difficulties do you think will come up when you begin the collaborative work in your class?</a:t>
            </a:r>
            <a:endParaRPr sz="2400">
              <a:solidFill>
                <a:schemeClr val="dk1"/>
              </a:solidFil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p:txBody>
      </p:sp>
      <p:pic>
        <p:nvPicPr>
          <p:cNvPr id="119" name="Google Shape;119;p17"/>
          <p:cNvPicPr preferRelativeResize="0"/>
          <p:nvPr/>
        </p:nvPicPr>
        <p:blipFill>
          <a:blip r:embed="rId3">
            <a:alphaModFix/>
          </a:blip>
          <a:stretch>
            <a:fillRect/>
          </a:stretch>
        </p:blipFill>
        <p:spPr>
          <a:xfrm>
            <a:off x="571500" y="0"/>
            <a:ext cx="8096250" cy="198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8" descr="Image result for rotating stage cirque du soleil"/>
          <p:cNvPicPr preferRelativeResize="0"/>
          <p:nvPr/>
        </p:nvPicPr>
        <p:blipFill rotWithShape="1">
          <a:blip r:embed="rId3">
            <a:alphaModFix/>
          </a:blip>
          <a:srcRect/>
          <a:stretch/>
        </p:blipFill>
        <p:spPr>
          <a:xfrm>
            <a:off x="0" y="2282477"/>
            <a:ext cx="9144000" cy="4575523"/>
          </a:xfrm>
          <a:prstGeom prst="rect">
            <a:avLst/>
          </a:prstGeom>
          <a:noFill/>
          <a:ln>
            <a:noFill/>
          </a:ln>
        </p:spPr>
      </p:pic>
      <p:sp>
        <p:nvSpPr>
          <p:cNvPr id="125" name="Google Shape;125;p18"/>
          <p:cNvSpPr txBox="1"/>
          <p:nvPr/>
        </p:nvSpPr>
        <p:spPr>
          <a:xfrm>
            <a:off x="0" y="0"/>
            <a:ext cx="9144000" cy="424731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u="sng">
                <a:solidFill>
                  <a:schemeClr val="dk1"/>
                </a:solidFill>
                <a:latin typeface="Arial"/>
                <a:ea typeface="Arial"/>
                <a:cs typeface="Arial"/>
                <a:sym typeface="Arial"/>
              </a:rPr>
              <a:t>Design brief number one: Revolving stage.</a:t>
            </a:r>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p:txBody>
      </p:sp>
      <p:pic>
        <p:nvPicPr>
          <p:cNvPr id="126" name="Google Shape;126;p18"/>
          <p:cNvPicPr preferRelativeResize="0"/>
          <p:nvPr/>
        </p:nvPicPr>
        <p:blipFill rotWithShape="1">
          <a:blip r:embed="rId4">
            <a:alphaModFix/>
          </a:blip>
          <a:srcRect l="17599" t="33389" r="20803" b="33135"/>
          <a:stretch/>
        </p:blipFill>
        <p:spPr>
          <a:xfrm>
            <a:off x="0" y="620688"/>
            <a:ext cx="9144000" cy="31683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p:nvPr/>
        </p:nvSpPr>
        <p:spPr>
          <a:xfrm>
            <a:off x="-89750" y="0"/>
            <a:ext cx="9144000" cy="4247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a:p>
            <a:pPr marL="0" marR="0" lvl="0" indent="0" algn="l" rtl="0">
              <a:spcBef>
                <a:spcPts val="0"/>
              </a:spcBef>
              <a:spcAft>
                <a:spcPts val="0"/>
              </a:spcAft>
              <a:buNone/>
            </a:pPr>
            <a:endParaRPr sz="2200" u="sng">
              <a:solidFill>
                <a:schemeClr val="dk1"/>
              </a:solidFill>
              <a:latin typeface="Arial"/>
              <a:ea typeface="Arial"/>
              <a:cs typeface="Arial"/>
              <a:sym typeface="Arial"/>
            </a:endParaRPr>
          </a:p>
        </p:txBody>
      </p:sp>
      <p:pic>
        <p:nvPicPr>
          <p:cNvPr id="132" name="Google Shape;132;p19"/>
          <p:cNvPicPr preferRelativeResize="0"/>
          <p:nvPr/>
        </p:nvPicPr>
        <p:blipFill>
          <a:blip r:embed="rId3">
            <a:alphaModFix/>
          </a:blip>
          <a:stretch>
            <a:fillRect/>
          </a:stretch>
        </p:blipFill>
        <p:spPr>
          <a:xfrm>
            <a:off x="0" y="0"/>
            <a:ext cx="9144001" cy="3532300"/>
          </a:xfrm>
          <a:prstGeom prst="rect">
            <a:avLst/>
          </a:prstGeom>
          <a:noFill/>
          <a:ln>
            <a:noFill/>
          </a:ln>
        </p:spPr>
      </p:pic>
      <p:pic>
        <p:nvPicPr>
          <p:cNvPr id="133" name="Google Shape;133;p19"/>
          <p:cNvPicPr preferRelativeResize="0"/>
          <p:nvPr/>
        </p:nvPicPr>
        <p:blipFill>
          <a:blip r:embed="rId4">
            <a:alphaModFix/>
          </a:blip>
          <a:stretch>
            <a:fillRect/>
          </a:stretch>
        </p:blipFill>
        <p:spPr>
          <a:xfrm>
            <a:off x="-44875" y="3638450"/>
            <a:ext cx="9054250" cy="321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0"/>
          <p:cNvPicPr preferRelativeResize="0"/>
          <p:nvPr/>
        </p:nvPicPr>
        <p:blipFill>
          <a:blip r:embed="rId3">
            <a:alphaModFix/>
          </a:blip>
          <a:stretch>
            <a:fillRect/>
          </a:stretch>
        </p:blipFill>
        <p:spPr>
          <a:xfrm>
            <a:off x="0" y="-1"/>
            <a:ext cx="8884449" cy="3432026"/>
          </a:xfrm>
          <a:prstGeom prst="rect">
            <a:avLst/>
          </a:prstGeom>
          <a:noFill/>
          <a:ln>
            <a:noFill/>
          </a:ln>
        </p:spPr>
      </p:pic>
      <p:pic>
        <p:nvPicPr>
          <p:cNvPr id="139" name="Google Shape;139;p20"/>
          <p:cNvPicPr preferRelativeResize="0"/>
          <p:nvPr/>
        </p:nvPicPr>
        <p:blipFill>
          <a:blip r:embed="rId4">
            <a:alphaModFix/>
          </a:blip>
          <a:stretch>
            <a:fillRect/>
          </a:stretch>
        </p:blipFill>
        <p:spPr>
          <a:xfrm>
            <a:off x="152400" y="2672950"/>
            <a:ext cx="8884450" cy="4032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1" descr="Image result for cirque du soleil ovo"/>
          <p:cNvPicPr preferRelativeResize="0"/>
          <p:nvPr/>
        </p:nvPicPr>
        <p:blipFill rotWithShape="1">
          <a:blip r:embed="rId3">
            <a:alphaModFix/>
          </a:blip>
          <a:srcRect/>
          <a:stretch/>
        </p:blipFill>
        <p:spPr>
          <a:xfrm>
            <a:off x="0" y="0"/>
            <a:ext cx="9168340" cy="6858000"/>
          </a:xfrm>
          <a:prstGeom prst="rect">
            <a:avLst/>
          </a:prstGeom>
          <a:noFill/>
          <a:ln>
            <a:noFill/>
          </a:ln>
        </p:spPr>
      </p:pic>
      <p:sp>
        <p:nvSpPr>
          <p:cNvPr id="145" name="Google Shape;145;p21"/>
          <p:cNvSpPr txBox="1">
            <a:spLocks noGrp="1"/>
          </p:cNvSpPr>
          <p:nvPr>
            <p:ph type="title"/>
          </p:nvPr>
        </p:nvSpPr>
        <p:spPr>
          <a:xfrm>
            <a:off x="395536" y="260648"/>
            <a:ext cx="82296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Arial"/>
              <a:buNone/>
            </a:pPr>
            <a:r>
              <a:rPr lang="en-GB" sz="3200">
                <a:latin typeface="Arial"/>
                <a:ea typeface="Arial"/>
                <a:cs typeface="Arial"/>
                <a:sym typeface="Arial"/>
              </a:rPr>
              <a:t>Suggested teaching programme and activities</a:t>
            </a:r>
            <a:endParaRPr sz="3200">
              <a:latin typeface="Arial"/>
              <a:ea typeface="Arial"/>
              <a:cs typeface="Arial"/>
              <a:sym typeface="Arial"/>
            </a:endParaRPr>
          </a:p>
        </p:txBody>
      </p:sp>
      <p:sp>
        <p:nvSpPr>
          <p:cNvPr id="146" name="Google Shape;146;p21"/>
          <p:cNvSpPr txBox="1"/>
          <p:nvPr/>
        </p:nvSpPr>
        <p:spPr>
          <a:xfrm>
            <a:off x="179500" y="1484775"/>
            <a:ext cx="8712900" cy="5262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latin typeface="Arial"/>
                <a:ea typeface="Arial"/>
                <a:cs typeface="Arial"/>
                <a:sym typeface="Arial"/>
              </a:rPr>
              <a:t>Session 1: The Brief &amp; Research </a:t>
            </a: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n-GB" sz="2600">
                <a:solidFill>
                  <a:schemeClr val="dk1"/>
                </a:solidFill>
              </a:rPr>
              <a:t>Introduce the students to the design brief you have chosen from the three suggested. In their groups, students use a range of sources to begin to understand how a structure or mechanism might be created.</a:t>
            </a:r>
            <a:endParaRPr sz="2600"/>
          </a:p>
          <a:p>
            <a:pPr marL="0" marR="0" lvl="0" indent="0" algn="l" rtl="0">
              <a:spcBef>
                <a:spcPts val="0"/>
              </a:spcBef>
              <a:spcAft>
                <a:spcPts val="0"/>
              </a:spcAft>
              <a:buNone/>
            </a:pPr>
            <a:endParaRPr sz="2600">
              <a:solidFill>
                <a:schemeClr val="dk1"/>
              </a:solidFill>
            </a:endParaRPr>
          </a:p>
          <a:p>
            <a:pPr marL="0" marR="0" lvl="0" indent="0" algn="l" rtl="0">
              <a:spcBef>
                <a:spcPts val="0"/>
              </a:spcBef>
              <a:spcAft>
                <a:spcPts val="0"/>
              </a:spcAft>
              <a:buNone/>
            </a:pPr>
            <a:r>
              <a:rPr lang="en-GB" sz="2600" b="1">
                <a:solidFill>
                  <a:schemeClr val="dk1"/>
                </a:solidFill>
              </a:rPr>
              <a:t>Session 2: Generate &amp; evaluate ideas about mechanisms.</a:t>
            </a:r>
            <a:endParaRPr sz="2600">
              <a:solidFill>
                <a:schemeClr val="dk1"/>
              </a:solidFill>
            </a:endParaRPr>
          </a:p>
          <a:p>
            <a:pPr marL="0" marR="0" lvl="0" indent="0" algn="l" rtl="0">
              <a:spcBef>
                <a:spcPts val="0"/>
              </a:spcBef>
              <a:spcAft>
                <a:spcPts val="0"/>
              </a:spcAft>
              <a:buNone/>
            </a:pPr>
            <a:r>
              <a:rPr lang="en-GB" sz="2600">
                <a:solidFill>
                  <a:schemeClr val="dk1"/>
                </a:solidFill>
              </a:rPr>
              <a:t>Have out the range of materials that will be used to make the students’ eventual design and allow time for them to experiment with the materials and mechanisms. Interrogate how movement is generated and use kit to simulate movement. </a:t>
            </a:r>
            <a:r>
              <a:rPr lang="en-GB" sz="2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1105</Words>
  <Application>Microsoft Office PowerPoint</Application>
  <PresentationFormat>On-screen Show (4:3)</PresentationFormat>
  <Paragraphs>148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teaching programme and activities</vt:lpstr>
      <vt:lpstr>Suggested teaching programme and activities</vt:lpstr>
      <vt:lpstr>Suggested teaching programme and activities</vt:lpstr>
      <vt:lpstr>Suggested teaching programme and activities</vt:lpstr>
      <vt:lpstr>Our sequence!</vt:lpstr>
      <vt:lpstr>Maximising Rolls Royce – be prepared!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safarian</dc:creator>
  <cp:lastModifiedBy>Eleanor Jones</cp:lastModifiedBy>
  <cp:revision>1</cp:revision>
  <cp:lastPrinted>2019-01-13T16:10:51Z</cp:lastPrinted>
  <dcterms:modified xsi:type="dcterms:W3CDTF">2019-01-15T09:57:27Z</dcterms:modified>
</cp:coreProperties>
</file>